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61" r:id="rId6"/>
    <p:sldId id="263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78" r:id="rId17"/>
    <p:sldId id="262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19" autoAdjust="0"/>
  </p:normalViewPr>
  <p:slideViewPr>
    <p:cSldViewPr snapToGrid="0">
      <p:cViewPr varScale="1">
        <p:scale>
          <a:sx n="93" d="100"/>
          <a:sy n="93" d="100"/>
        </p:scale>
        <p:origin x="9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3d1" qsCatId="3D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Both legal and illegal immigration have huge economic impacts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Narcotic flows coincide with border crossing flows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Accurate prediction helps appropriate funding and make proper recommendations for legislative reform to modernize the </a:t>
          </a:r>
          <a:r>
            <a:rPr lang="en-US" dirty="0" err="1"/>
            <a:t>u.s.</a:t>
          </a:r>
          <a:r>
            <a:rPr lang="en-US" dirty="0"/>
            <a:t> immigration system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/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/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/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4071F3-AEF0-4239-9457-C51C875276B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D504D14-5B91-4B4C-A07F-9C461B31E1ED}">
      <dgm:prSet/>
      <dgm:spPr/>
      <dgm:t>
        <a:bodyPr/>
        <a:lstStyle/>
        <a:p>
          <a:r>
            <a:rPr lang="en-US" dirty="0"/>
            <a:t>Taking seasonal effect into consideration, using the last 5 years to predict 2020 is much more accurate due to less noise</a:t>
          </a:r>
        </a:p>
      </dgm:t>
    </dgm:pt>
    <dgm:pt modelId="{C5037D75-D042-4280-8CC8-19CCEF63945D}" type="parTrans" cxnId="{5B314F03-833B-40FA-8A03-7E493DB2FA76}">
      <dgm:prSet/>
      <dgm:spPr/>
      <dgm:t>
        <a:bodyPr/>
        <a:lstStyle/>
        <a:p>
          <a:endParaRPr lang="en-US"/>
        </a:p>
      </dgm:t>
    </dgm:pt>
    <dgm:pt modelId="{C83A6A96-6ABE-42FA-BD7E-DA8287FA5209}" type="sibTrans" cxnId="{5B314F03-833B-40FA-8A03-7E493DB2FA76}">
      <dgm:prSet/>
      <dgm:spPr/>
      <dgm:t>
        <a:bodyPr/>
        <a:lstStyle/>
        <a:p>
          <a:endParaRPr lang="en-US"/>
        </a:p>
      </dgm:t>
    </dgm:pt>
    <dgm:pt modelId="{5E83455B-14CC-42DE-9BF2-6E0B3D3851C9}">
      <dgm:prSet/>
      <dgm:spPr/>
      <dgm:t>
        <a:bodyPr/>
        <a:lstStyle/>
        <a:p>
          <a:r>
            <a:rPr lang="en-US" dirty="0"/>
            <a:t>Too large of test set can result in overfitting of linear model</a:t>
          </a:r>
        </a:p>
      </dgm:t>
    </dgm:pt>
    <dgm:pt modelId="{8ABB4322-AAD5-460F-8721-F2139C64648E}" type="parTrans" cxnId="{5FE50CE8-9C48-4C9F-931D-F0837210E1F1}">
      <dgm:prSet/>
      <dgm:spPr/>
      <dgm:t>
        <a:bodyPr/>
        <a:lstStyle/>
        <a:p>
          <a:endParaRPr lang="en-US"/>
        </a:p>
      </dgm:t>
    </dgm:pt>
    <dgm:pt modelId="{4544EB3A-CF1C-4EB5-B5F6-3F228DC3510A}" type="sibTrans" cxnId="{5FE50CE8-9C48-4C9F-931D-F0837210E1F1}">
      <dgm:prSet/>
      <dgm:spPr/>
      <dgm:t>
        <a:bodyPr/>
        <a:lstStyle/>
        <a:p>
          <a:endParaRPr lang="en-US"/>
        </a:p>
      </dgm:t>
    </dgm:pt>
    <dgm:pt modelId="{107C1373-DE04-4B96-B6F7-36892D409AE2}">
      <dgm:prSet/>
      <dgm:spPr/>
      <dgm:t>
        <a:bodyPr/>
        <a:lstStyle/>
        <a:p>
          <a:r>
            <a:rPr lang="en-US" dirty="0"/>
            <a:t>~73% of border crossings are at the Mexican border vs ~27% at the Canadian border</a:t>
          </a:r>
        </a:p>
      </dgm:t>
    </dgm:pt>
    <dgm:pt modelId="{7289098F-B500-4C2F-BC0D-60932A6B58FC}" type="parTrans" cxnId="{75A09358-694F-4352-BB39-86944A3B4FE5}">
      <dgm:prSet/>
      <dgm:spPr/>
      <dgm:t>
        <a:bodyPr/>
        <a:lstStyle/>
        <a:p>
          <a:endParaRPr lang="en-US"/>
        </a:p>
      </dgm:t>
    </dgm:pt>
    <dgm:pt modelId="{F854290D-6106-4DF2-82B1-4CA39DF6043A}" type="sibTrans" cxnId="{75A09358-694F-4352-BB39-86944A3B4FE5}">
      <dgm:prSet/>
      <dgm:spPr/>
      <dgm:t>
        <a:bodyPr/>
        <a:lstStyle/>
        <a:p>
          <a:endParaRPr lang="en-US"/>
        </a:p>
      </dgm:t>
    </dgm:pt>
    <dgm:pt modelId="{3A757F36-B544-428C-A714-DCDBBE48187A}">
      <dgm:prSet/>
      <dgm:spPr/>
      <dgm:t>
        <a:bodyPr/>
        <a:lstStyle/>
        <a:p>
          <a:r>
            <a:rPr lang="en-US" dirty="0"/>
            <a:t>July and August are the busiest months at the border</a:t>
          </a:r>
        </a:p>
      </dgm:t>
    </dgm:pt>
    <dgm:pt modelId="{6A080A0B-8FE1-4281-B4C5-4C361A0607B4}" type="parTrans" cxnId="{4779A92F-9F72-461F-86C4-BA4E6A98724B}">
      <dgm:prSet/>
      <dgm:spPr/>
      <dgm:t>
        <a:bodyPr/>
        <a:lstStyle/>
        <a:p>
          <a:endParaRPr lang="en-US"/>
        </a:p>
      </dgm:t>
    </dgm:pt>
    <dgm:pt modelId="{1DD126DC-3B61-46DB-95A8-407617454D0E}" type="sibTrans" cxnId="{4779A92F-9F72-461F-86C4-BA4E6A98724B}">
      <dgm:prSet/>
      <dgm:spPr/>
      <dgm:t>
        <a:bodyPr/>
        <a:lstStyle/>
        <a:p>
          <a:endParaRPr lang="en-US"/>
        </a:p>
      </dgm:t>
    </dgm:pt>
    <dgm:pt modelId="{B9CACA98-7AFF-4EDE-9B7B-731BF084AF84}">
      <dgm:prSet/>
      <dgm:spPr/>
      <dgm:t>
        <a:bodyPr/>
        <a:lstStyle/>
        <a:p>
          <a:r>
            <a:rPr lang="en-US" dirty="0"/>
            <a:t>Most crossings are in personal vehicles</a:t>
          </a:r>
        </a:p>
      </dgm:t>
    </dgm:pt>
    <dgm:pt modelId="{CACFD8A7-285D-4A02-AA89-9F0A3FCA91F2}" type="parTrans" cxnId="{8ECA8526-84EF-4C1D-B86C-746E3912A371}">
      <dgm:prSet/>
      <dgm:spPr/>
      <dgm:t>
        <a:bodyPr/>
        <a:lstStyle/>
        <a:p>
          <a:endParaRPr lang="en-US"/>
        </a:p>
      </dgm:t>
    </dgm:pt>
    <dgm:pt modelId="{3F843872-B025-4C77-9C24-140ACD354C32}" type="sibTrans" cxnId="{8ECA8526-84EF-4C1D-B86C-746E3912A371}">
      <dgm:prSet/>
      <dgm:spPr/>
      <dgm:t>
        <a:bodyPr/>
        <a:lstStyle/>
        <a:p>
          <a:endParaRPr lang="en-US"/>
        </a:p>
      </dgm:t>
    </dgm:pt>
    <dgm:pt modelId="{EDBE9EC6-6F87-48A2-8390-226F01938592}" type="pres">
      <dgm:prSet presAssocID="{F44071F3-AEF0-4239-9457-C51C875276B7}" presName="root" presStyleCnt="0">
        <dgm:presLayoutVars>
          <dgm:dir/>
          <dgm:resizeHandles val="exact"/>
        </dgm:presLayoutVars>
      </dgm:prSet>
      <dgm:spPr/>
    </dgm:pt>
    <dgm:pt modelId="{C5F831E8-F05C-471D-964C-0A751DB884BB}" type="pres">
      <dgm:prSet presAssocID="{8D504D14-5B91-4B4C-A07F-9C461B31E1ED}" presName="compNode" presStyleCnt="0"/>
      <dgm:spPr/>
    </dgm:pt>
    <dgm:pt modelId="{17D50C4C-7253-481F-9098-F9B6B500E317}" type="pres">
      <dgm:prSet presAssocID="{8D504D14-5B91-4B4C-A07F-9C461B31E1ED}" presName="bgRect" presStyleLbl="bgShp" presStyleIdx="0" presStyleCnt="5"/>
      <dgm:spPr/>
    </dgm:pt>
    <dgm:pt modelId="{FD4C9A56-58C3-432A-844C-7A3E1F964BAD}" type="pres">
      <dgm:prSet presAssocID="{8D504D14-5B91-4B4C-A07F-9C461B31E1E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24ED9EF-561F-49D9-A475-2BA62BE79846}" type="pres">
      <dgm:prSet presAssocID="{8D504D14-5B91-4B4C-A07F-9C461B31E1ED}" presName="spaceRect" presStyleCnt="0"/>
      <dgm:spPr/>
    </dgm:pt>
    <dgm:pt modelId="{78CAD40B-C6C8-44F4-912A-452E160ED2D4}" type="pres">
      <dgm:prSet presAssocID="{8D504D14-5B91-4B4C-A07F-9C461B31E1ED}" presName="parTx" presStyleLbl="revTx" presStyleIdx="0" presStyleCnt="5">
        <dgm:presLayoutVars>
          <dgm:chMax val="0"/>
          <dgm:chPref val="0"/>
        </dgm:presLayoutVars>
      </dgm:prSet>
      <dgm:spPr/>
    </dgm:pt>
    <dgm:pt modelId="{854070F0-2CC7-4E62-8B3C-36317C4CF0CA}" type="pres">
      <dgm:prSet presAssocID="{C83A6A96-6ABE-42FA-BD7E-DA8287FA5209}" presName="sibTrans" presStyleCnt="0"/>
      <dgm:spPr/>
    </dgm:pt>
    <dgm:pt modelId="{D0CDAB90-FE52-43AD-A781-188A44BB6C26}" type="pres">
      <dgm:prSet presAssocID="{5E83455B-14CC-42DE-9BF2-6E0B3D3851C9}" presName="compNode" presStyleCnt="0"/>
      <dgm:spPr/>
    </dgm:pt>
    <dgm:pt modelId="{0F7AD192-A80B-4F46-99EF-BD06100038D1}" type="pres">
      <dgm:prSet presAssocID="{5E83455B-14CC-42DE-9BF2-6E0B3D3851C9}" presName="bgRect" presStyleLbl="bgShp" presStyleIdx="1" presStyleCnt="5" custLinFactNeighborX="-61554" custLinFactNeighborY="-1549"/>
      <dgm:spPr/>
    </dgm:pt>
    <dgm:pt modelId="{952F8902-CCE0-460C-94EE-721A7209AD45}" type="pres">
      <dgm:prSet presAssocID="{5E83455B-14CC-42DE-9BF2-6E0B3D3851C9}" presName="iconRect" presStyleLbl="node1" presStyleIdx="1" presStyleCnt="5" custLinFactNeighborX="8451" custLinFactNeighborY="-1523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F091C9B9-6A60-49E4-BD46-D12AD1C6BA35}" type="pres">
      <dgm:prSet presAssocID="{5E83455B-14CC-42DE-9BF2-6E0B3D3851C9}" presName="spaceRect" presStyleCnt="0"/>
      <dgm:spPr/>
    </dgm:pt>
    <dgm:pt modelId="{7BCBA139-64D5-4FE1-A5DE-5AFC0E2465F1}" type="pres">
      <dgm:prSet presAssocID="{5E83455B-14CC-42DE-9BF2-6E0B3D3851C9}" presName="parTx" presStyleLbl="revTx" presStyleIdx="1" presStyleCnt="5">
        <dgm:presLayoutVars>
          <dgm:chMax val="0"/>
          <dgm:chPref val="0"/>
        </dgm:presLayoutVars>
      </dgm:prSet>
      <dgm:spPr/>
    </dgm:pt>
    <dgm:pt modelId="{4790E4C0-DC89-4469-940C-103B4284E452}" type="pres">
      <dgm:prSet presAssocID="{4544EB3A-CF1C-4EB5-B5F6-3F228DC3510A}" presName="sibTrans" presStyleCnt="0"/>
      <dgm:spPr/>
    </dgm:pt>
    <dgm:pt modelId="{7C6687E6-0316-4D35-AF7E-FF16C0DC742C}" type="pres">
      <dgm:prSet presAssocID="{107C1373-DE04-4B96-B6F7-36892D409AE2}" presName="compNode" presStyleCnt="0"/>
      <dgm:spPr/>
    </dgm:pt>
    <dgm:pt modelId="{D277F54F-9BDE-41F0-A835-D37BE62BC30B}" type="pres">
      <dgm:prSet presAssocID="{107C1373-DE04-4B96-B6F7-36892D409AE2}" presName="bgRect" presStyleLbl="bgShp" presStyleIdx="2" presStyleCnt="5"/>
      <dgm:spPr/>
    </dgm:pt>
    <dgm:pt modelId="{CC163CBC-EA9B-44F3-930A-833D821CD10E}" type="pres">
      <dgm:prSet presAssocID="{107C1373-DE04-4B96-B6F7-36892D409AE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C2A7B64A-EDE2-44C0-8C69-C41CDE2DA7FD}" type="pres">
      <dgm:prSet presAssocID="{107C1373-DE04-4B96-B6F7-36892D409AE2}" presName="spaceRect" presStyleCnt="0"/>
      <dgm:spPr/>
    </dgm:pt>
    <dgm:pt modelId="{694CF842-3CA8-4287-8DC3-791A7784EDE7}" type="pres">
      <dgm:prSet presAssocID="{107C1373-DE04-4B96-B6F7-36892D409AE2}" presName="parTx" presStyleLbl="revTx" presStyleIdx="2" presStyleCnt="5">
        <dgm:presLayoutVars>
          <dgm:chMax val="0"/>
          <dgm:chPref val="0"/>
        </dgm:presLayoutVars>
      </dgm:prSet>
      <dgm:spPr/>
    </dgm:pt>
    <dgm:pt modelId="{743496FC-3122-4B1A-92D1-1E9E9B7FC18B}" type="pres">
      <dgm:prSet presAssocID="{F854290D-6106-4DF2-82B1-4CA39DF6043A}" presName="sibTrans" presStyleCnt="0"/>
      <dgm:spPr/>
    </dgm:pt>
    <dgm:pt modelId="{74DCA9FC-CE69-48D0-BC51-7E3A53A20758}" type="pres">
      <dgm:prSet presAssocID="{3A757F36-B544-428C-A714-DCDBBE48187A}" presName="compNode" presStyleCnt="0"/>
      <dgm:spPr/>
    </dgm:pt>
    <dgm:pt modelId="{F48A2D53-C473-42AC-AB41-B3E9BA9C56DE}" type="pres">
      <dgm:prSet presAssocID="{3A757F36-B544-428C-A714-DCDBBE48187A}" presName="bgRect" presStyleLbl="bgShp" presStyleIdx="3" presStyleCnt="5"/>
      <dgm:spPr/>
    </dgm:pt>
    <dgm:pt modelId="{E4F6309E-D964-470C-ACD6-2DFB7EA974BD}" type="pres">
      <dgm:prSet presAssocID="{3A757F36-B544-428C-A714-DCDBBE48187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A7DD4C0-DDF6-487A-979A-D6B548ED8B14}" type="pres">
      <dgm:prSet presAssocID="{3A757F36-B544-428C-A714-DCDBBE48187A}" presName="spaceRect" presStyleCnt="0"/>
      <dgm:spPr/>
    </dgm:pt>
    <dgm:pt modelId="{5E38EDD2-4BB2-401F-B972-F0393E91D5DA}" type="pres">
      <dgm:prSet presAssocID="{3A757F36-B544-428C-A714-DCDBBE48187A}" presName="parTx" presStyleLbl="revTx" presStyleIdx="3" presStyleCnt="5">
        <dgm:presLayoutVars>
          <dgm:chMax val="0"/>
          <dgm:chPref val="0"/>
        </dgm:presLayoutVars>
      </dgm:prSet>
      <dgm:spPr/>
    </dgm:pt>
    <dgm:pt modelId="{4322E169-838F-45DC-AF62-22706E0AE215}" type="pres">
      <dgm:prSet presAssocID="{1DD126DC-3B61-46DB-95A8-407617454D0E}" presName="sibTrans" presStyleCnt="0"/>
      <dgm:spPr/>
    </dgm:pt>
    <dgm:pt modelId="{E01050A1-0259-4F6D-8E7B-77CDB21F88D6}" type="pres">
      <dgm:prSet presAssocID="{B9CACA98-7AFF-4EDE-9B7B-731BF084AF84}" presName="compNode" presStyleCnt="0"/>
      <dgm:spPr/>
    </dgm:pt>
    <dgm:pt modelId="{B8DF4AE6-BFC3-4ECC-92BC-2DA3601D7041}" type="pres">
      <dgm:prSet presAssocID="{B9CACA98-7AFF-4EDE-9B7B-731BF084AF84}" presName="bgRect" presStyleLbl="bgShp" presStyleIdx="4" presStyleCnt="5"/>
      <dgm:spPr/>
    </dgm:pt>
    <dgm:pt modelId="{DE7D2F11-6FF5-4B50-8F6B-313C51591209}" type="pres">
      <dgm:prSet presAssocID="{B9CACA98-7AFF-4EDE-9B7B-731BF084AF8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F729A37A-5614-4917-8EA4-1ADA47152519}" type="pres">
      <dgm:prSet presAssocID="{B9CACA98-7AFF-4EDE-9B7B-731BF084AF84}" presName="spaceRect" presStyleCnt="0"/>
      <dgm:spPr/>
    </dgm:pt>
    <dgm:pt modelId="{9458485B-5365-4241-A52B-214DC05DB24D}" type="pres">
      <dgm:prSet presAssocID="{B9CACA98-7AFF-4EDE-9B7B-731BF084AF84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B314F03-833B-40FA-8A03-7E493DB2FA76}" srcId="{F44071F3-AEF0-4239-9457-C51C875276B7}" destId="{8D504D14-5B91-4B4C-A07F-9C461B31E1ED}" srcOrd="0" destOrd="0" parTransId="{C5037D75-D042-4280-8CC8-19CCEF63945D}" sibTransId="{C83A6A96-6ABE-42FA-BD7E-DA8287FA5209}"/>
    <dgm:cxn modelId="{5E0DDD0B-1FFD-4EC8-9DAA-5A0A0A44F3C4}" type="presOf" srcId="{B9CACA98-7AFF-4EDE-9B7B-731BF084AF84}" destId="{9458485B-5365-4241-A52B-214DC05DB24D}" srcOrd="0" destOrd="0" presId="urn:microsoft.com/office/officeart/2018/2/layout/IconVerticalSolidList"/>
    <dgm:cxn modelId="{8ECA8526-84EF-4C1D-B86C-746E3912A371}" srcId="{F44071F3-AEF0-4239-9457-C51C875276B7}" destId="{B9CACA98-7AFF-4EDE-9B7B-731BF084AF84}" srcOrd="4" destOrd="0" parTransId="{CACFD8A7-285D-4A02-AA89-9F0A3FCA91F2}" sibTransId="{3F843872-B025-4C77-9C24-140ACD354C32}"/>
    <dgm:cxn modelId="{4779A92F-9F72-461F-86C4-BA4E6A98724B}" srcId="{F44071F3-AEF0-4239-9457-C51C875276B7}" destId="{3A757F36-B544-428C-A714-DCDBBE48187A}" srcOrd="3" destOrd="0" parTransId="{6A080A0B-8FE1-4281-B4C5-4C361A0607B4}" sibTransId="{1DD126DC-3B61-46DB-95A8-407617454D0E}"/>
    <dgm:cxn modelId="{75A09358-694F-4352-BB39-86944A3B4FE5}" srcId="{F44071F3-AEF0-4239-9457-C51C875276B7}" destId="{107C1373-DE04-4B96-B6F7-36892D409AE2}" srcOrd="2" destOrd="0" parTransId="{7289098F-B500-4C2F-BC0D-60932A6B58FC}" sibTransId="{F854290D-6106-4DF2-82B1-4CA39DF6043A}"/>
    <dgm:cxn modelId="{1339A890-CFF8-481B-BF4F-906C2DDDDFF8}" type="presOf" srcId="{5E83455B-14CC-42DE-9BF2-6E0B3D3851C9}" destId="{7BCBA139-64D5-4FE1-A5DE-5AFC0E2465F1}" srcOrd="0" destOrd="0" presId="urn:microsoft.com/office/officeart/2018/2/layout/IconVerticalSolidList"/>
    <dgm:cxn modelId="{F5A43AD9-5B30-49DC-9B72-DA692BAE6443}" type="presOf" srcId="{107C1373-DE04-4B96-B6F7-36892D409AE2}" destId="{694CF842-3CA8-4287-8DC3-791A7784EDE7}" srcOrd="0" destOrd="0" presId="urn:microsoft.com/office/officeart/2018/2/layout/IconVerticalSolidList"/>
    <dgm:cxn modelId="{0E242FE4-04EA-47CF-90BC-D9B68A14394B}" type="presOf" srcId="{F44071F3-AEF0-4239-9457-C51C875276B7}" destId="{EDBE9EC6-6F87-48A2-8390-226F01938592}" srcOrd="0" destOrd="0" presId="urn:microsoft.com/office/officeart/2018/2/layout/IconVerticalSolidList"/>
    <dgm:cxn modelId="{5FE50CE8-9C48-4C9F-931D-F0837210E1F1}" srcId="{F44071F3-AEF0-4239-9457-C51C875276B7}" destId="{5E83455B-14CC-42DE-9BF2-6E0B3D3851C9}" srcOrd="1" destOrd="0" parTransId="{8ABB4322-AAD5-460F-8721-F2139C64648E}" sibTransId="{4544EB3A-CF1C-4EB5-B5F6-3F228DC3510A}"/>
    <dgm:cxn modelId="{04138BEE-0B53-4E2F-8225-50264E36CCAF}" type="presOf" srcId="{3A757F36-B544-428C-A714-DCDBBE48187A}" destId="{5E38EDD2-4BB2-401F-B972-F0393E91D5DA}" srcOrd="0" destOrd="0" presId="urn:microsoft.com/office/officeart/2018/2/layout/IconVerticalSolidList"/>
    <dgm:cxn modelId="{203A74F5-69B2-42C4-BA2D-7E64410C2C73}" type="presOf" srcId="{8D504D14-5B91-4B4C-A07F-9C461B31E1ED}" destId="{78CAD40B-C6C8-44F4-912A-452E160ED2D4}" srcOrd="0" destOrd="0" presId="urn:microsoft.com/office/officeart/2018/2/layout/IconVerticalSolidList"/>
    <dgm:cxn modelId="{E9FFA709-E146-413E-A718-B1FAF14FBF97}" type="presParOf" srcId="{EDBE9EC6-6F87-48A2-8390-226F01938592}" destId="{C5F831E8-F05C-471D-964C-0A751DB884BB}" srcOrd="0" destOrd="0" presId="urn:microsoft.com/office/officeart/2018/2/layout/IconVerticalSolidList"/>
    <dgm:cxn modelId="{145F8771-97B7-4767-81F3-5D55375EC25D}" type="presParOf" srcId="{C5F831E8-F05C-471D-964C-0A751DB884BB}" destId="{17D50C4C-7253-481F-9098-F9B6B500E317}" srcOrd="0" destOrd="0" presId="urn:microsoft.com/office/officeart/2018/2/layout/IconVerticalSolidList"/>
    <dgm:cxn modelId="{B4351396-8111-4B66-BB80-E0FF902D148A}" type="presParOf" srcId="{C5F831E8-F05C-471D-964C-0A751DB884BB}" destId="{FD4C9A56-58C3-432A-844C-7A3E1F964BAD}" srcOrd="1" destOrd="0" presId="urn:microsoft.com/office/officeart/2018/2/layout/IconVerticalSolidList"/>
    <dgm:cxn modelId="{786A8627-FB16-4CF1-9628-43F5A7464D5D}" type="presParOf" srcId="{C5F831E8-F05C-471D-964C-0A751DB884BB}" destId="{C24ED9EF-561F-49D9-A475-2BA62BE79846}" srcOrd="2" destOrd="0" presId="urn:microsoft.com/office/officeart/2018/2/layout/IconVerticalSolidList"/>
    <dgm:cxn modelId="{10074D2C-6833-4C05-9253-0F665335F0C2}" type="presParOf" srcId="{C5F831E8-F05C-471D-964C-0A751DB884BB}" destId="{78CAD40B-C6C8-44F4-912A-452E160ED2D4}" srcOrd="3" destOrd="0" presId="urn:microsoft.com/office/officeart/2018/2/layout/IconVerticalSolidList"/>
    <dgm:cxn modelId="{2FB23162-0D66-4018-A5B1-A991744D361D}" type="presParOf" srcId="{EDBE9EC6-6F87-48A2-8390-226F01938592}" destId="{854070F0-2CC7-4E62-8B3C-36317C4CF0CA}" srcOrd="1" destOrd="0" presId="urn:microsoft.com/office/officeart/2018/2/layout/IconVerticalSolidList"/>
    <dgm:cxn modelId="{DFFDE61D-A44C-4880-8506-39F6974B7F89}" type="presParOf" srcId="{EDBE9EC6-6F87-48A2-8390-226F01938592}" destId="{D0CDAB90-FE52-43AD-A781-188A44BB6C26}" srcOrd="2" destOrd="0" presId="urn:microsoft.com/office/officeart/2018/2/layout/IconVerticalSolidList"/>
    <dgm:cxn modelId="{CA6ACB7B-87F5-4C0A-884D-2170F93AD8DC}" type="presParOf" srcId="{D0CDAB90-FE52-43AD-A781-188A44BB6C26}" destId="{0F7AD192-A80B-4F46-99EF-BD06100038D1}" srcOrd="0" destOrd="0" presId="urn:microsoft.com/office/officeart/2018/2/layout/IconVerticalSolidList"/>
    <dgm:cxn modelId="{41CD52E9-56DF-4DAF-8972-FF8E486A0B87}" type="presParOf" srcId="{D0CDAB90-FE52-43AD-A781-188A44BB6C26}" destId="{952F8902-CCE0-460C-94EE-721A7209AD45}" srcOrd="1" destOrd="0" presId="urn:microsoft.com/office/officeart/2018/2/layout/IconVerticalSolidList"/>
    <dgm:cxn modelId="{1F4B56FF-DB9C-4D1C-93FD-8D7596AB4F9A}" type="presParOf" srcId="{D0CDAB90-FE52-43AD-A781-188A44BB6C26}" destId="{F091C9B9-6A60-49E4-BD46-D12AD1C6BA35}" srcOrd="2" destOrd="0" presId="urn:microsoft.com/office/officeart/2018/2/layout/IconVerticalSolidList"/>
    <dgm:cxn modelId="{AC6F8C0F-60EA-46B2-AB38-C8DF4680AC86}" type="presParOf" srcId="{D0CDAB90-FE52-43AD-A781-188A44BB6C26}" destId="{7BCBA139-64D5-4FE1-A5DE-5AFC0E2465F1}" srcOrd="3" destOrd="0" presId="urn:microsoft.com/office/officeart/2018/2/layout/IconVerticalSolidList"/>
    <dgm:cxn modelId="{4DBA70EF-2EA5-4C0A-B6C5-69650B921B54}" type="presParOf" srcId="{EDBE9EC6-6F87-48A2-8390-226F01938592}" destId="{4790E4C0-DC89-4469-940C-103B4284E452}" srcOrd="3" destOrd="0" presId="urn:microsoft.com/office/officeart/2018/2/layout/IconVerticalSolidList"/>
    <dgm:cxn modelId="{69CFCA07-62C2-4C99-B31A-463F7545F0DA}" type="presParOf" srcId="{EDBE9EC6-6F87-48A2-8390-226F01938592}" destId="{7C6687E6-0316-4D35-AF7E-FF16C0DC742C}" srcOrd="4" destOrd="0" presId="urn:microsoft.com/office/officeart/2018/2/layout/IconVerticalSolidList"/>
    <dgm:cxn modelId="{97979369-F90E-43CC-B718-066158D492CB}" type="presParOf" srcId="{7C6687E6-0316-4D35-AF7E-FF16C0DC742C}" destId="{D277F54F-9BDE-41F0-A835-D37BE62BC30B}" srcOrd="0" destOrd="0" presId="urn:microsoft.com/office/officeart/2018/2/layout/IconVerticalSolidList"/>
    <dgm:cxn modelId="{99966701-6499-4831-B05C-69DB2C8BAC6A}" type="presParOf" srcId="{7C6687E6-0316-4D35-AF7E-FF16C0DC742C}" destId="{CC163CBC-EA9B-44F3-930A-833D821CD10E}" srcOrd="1" destOrd="0" presId="urn:microsoft.com/office/officeart/2018/2/layout/IconVerticalSolidList"/>
    <dgm:cxn modelId="{E8386E52-4871-48E5-9F8B-931078A71E36}" type="presParOf" srcId="{7C6687E6-0316-4D35-AF7E-FF16C0DC742C}" destId="{C2A7B64A-EDE2-44C0-8C69-C41CDE2DA7FD}" srcOrd="2" destOrd="0" presId="urn:microsoft.com/office/officeart/2018/2/layout/IconVerticalSolidList"/>
    <dgm:cxn modelId="{FDBF0082-1BF6-4D14-8F48-239BA5E31180}" type="presParOf" srcId="{7C6687E6-0316-4D35-AF7E-FF16C0DC742C}" destId="{694CF842-3CA8-4287-8DC3-791A7784EDE7}" srcOrd="3" destOrd="0" presId="urn:microsoft.com/office/officeart/2018/2/layout/IconVerticalSolidList"/>
    <dgm:cxn modelId="{331E80F3-D342-44B7-B5A0-CDABF8BD471E}" type="presParOf" srcId="{EDBE9EC6-6F87-48A2-8390-226F01938592}" destId="{743496FC-3122-4B1A-92D1-1E9E9B7FC18B}" srcOrd="5" destOrd="0" presId="urn:microsoft.com/office/officeart/2018/2/layout/IconVerticalSolidList"/>
    <dgm:cxn modelId="{018AD7AB-45ED-413B-8D3C-BAD310B3ECB3}" type="presParOf" srcId="{EDBE9EC6-6F87-48A2-8390-226F01938592}" destId="{74DCA9FC-CE69-48D0-BC51-7E3A53A20758}" srcOrd="6" destOrd="0" presId="urn:microsoft.com/office/officeart/2018/2/layout/IconVerticalSolidList"/>
    <dgm:cxn modelId="{4AD48918-4D2C-4EA3-8143-E5EC2351398A}" type="presParOf" srcId="{74DCA9FC-CE69-48D0-BC51-7E3A53A20758}" destId="{F48A2D53-C473-42AC-AB41-B3E9BA9C56DE}" srcOrd="0" destOrd="0" presId="urn:microsoft.com/office/officeart/2018/2/layout/IconVerticalSolidList"/>
    <dgm:cxn modelId="{BD7BBCF8-8AAC-4954-B947-1B9BAF76BB6D}" type="presParOf" srcId="{74DCA9FC-CE69-48D0-BC51-7E3A53A20758}" destId="{E4F6309E-D964-470C-ACD6-2DFB7EA974BD}" srcOrd="1" destOrd="0" presId="urn:microsoft.com/office/officeart/2018/2/layout/IconVerticalSolidList"/>
    <dgm:cxn modelId="{9647B1FD-ECDC-488A-A5BD-3334C42A293D}" type="presParOf" srcId="{74DCA9FC-CE69-48D0-BC51-7E3A53A20758}" destId="{0A7DD4C0-DDF6-487A-979A-D6B548ED8B14}" srcOrd="2" destOrd="0" presId="urn:microsoft.com/office/officeart/2018/2/layout/IconVerticalSolidList"/>
    <dgm:cxn modelId="{20286227-AD1C-4031-BEAF-8EA5040DD770}" type="presParOf" srcId="{74DCA9FC-CE69-48D0-BC51-7E3A53A20758}" destId="{5E38EDD2-4BB2-401F-B972-F0393E91D5DA}" srcOrd="3" destOrd="0" presId="urn:microsoft.com/office/officeart/2018/2/layout/IconVerticalSolidList"/>
    <dgm:cxn modelId="{ECE86AFE-F676-4445-BE63-A0C98D30C429}" type="presParOf" srcId="{EDBE9EC6-6F87-48A2-8390-226F01938592}" destId="{4322E169-838F-45DC-AF62-22706E0AE215}" srcOrd="7" destOrd="0" presId="urn:microsoft.com/office/officeart/2018/2/layout/IconVerticalSolidList"/>
    <dgm:cxn modelId="{57A79274-EA1F-4050-8501-BAABB23A3E56}" type="presParOf" srcId="{EDBE9EC6-6F87-48A2-8390-226F01938592}" destId="{E01050A1-0259-4F6D-8E7B-77CDB21F88D6}" srcOrd="8" destOrd="0" presId="urn:microsoft.com/office/officeart/2018/2/layout/IconVerticalSolidList"/>
    <dgm:cxn modelId="{BCA5634C-8D8D-47BD-AB30-103177707A73}" type="presParOf" srcId="{E01050A1-0259-4F6D-8E7B-77CDB21F88D6}" destId="{B8DF4AE6-BFC3-4ECC-92BC-2DA3601D7041}" srcOrd="0" destOrd="0" presId="urn:microsoft.com/office/officeart/2018/2/layout/IconVerticalSolidList"/>
    <dgm:cxn modelId="{B391ADDA-F32E-4877-8434-92894B1FDE42}" type="presParOf" srcId="{E01050A1-0259-4F6D-8E7B-77CDB21F88D6}" destId="{DE7D2F11-6FF5-4B50-8F6B-313C51591209}" srcOrd="1" destOrd="0" presId="urn:microsoft.com/office/officeart/2018/2/layout/IconVerticalSolidList"/>
    <dgm:cxn modelId="{7756FF91-4363-45E6-AB18-D0F6A8D8D394}" type="presParOf" srcId="{E01050A1-0259-4F6D-8E7B-77CDB21F88D6}" destId="{F729A37A-5614-4917-8EA4-1ADA47152519}" srcOrd="2" destOrd="0" presId="urn:microsoft.com/office/officeart/2018/2/layout/IconVerticalSolidList"/>
    <dgm:cxn modelId="{CD206B7E-D5B8-471D-AFBD-D77AF855E458}" type="presParOf" srcId="{E01050A1-0259-4F6D-8E7B-77CDB21F88D6}" destId="{9458485B-5365-4241-A52B-214DC05DB2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616949" y="231555"/>
          <a:ext cx="1818562" cy="1818562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004512" y="61911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35606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Both legal and illegal immigration have huge economic impacts</a:t>
          </a:r>
        </a:p>
      </dsp:txBody>
      <dsp:txXfrm>
        <a:off x="35606" y="2616556"/>
        <a:ext cx="2981250" cy="877500"/>
      </dsp:txXfrm>
    </dsp:sp>
    <dsp:sp modelId="{BCD8CDD9-0C56-4401-ADB1-8B48DAB2C96F}">
      <dsp:nvSpPr>
        <dsp:cNvPr id="0" name=""/>
        <dsp:cNvSpPr/>
      </dsp:nvSpPr>
      <dsp:spPr>
        <a:xfrm>
          <a:off x="4119918" y="231555"/>
          <a:ext cx="1818562" cy="1818562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4507481" y="61911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3538574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Narcotic flows coincide with border crossing flows</a:t>
          </a:r>
        </a:p>
      </dsp:txBody>
      <dsp:txXfrm>
        <a:off x="3538574" y="2616556"/>
        <a:ext cx="2981250" cy="877500"/>
      </dsp:txXfrm>
    </dsp:sp>
    <dsp:sp modelId="{FF93E135-77D6-48A0-8871-9BC93D705D06}">
      <dsp:nvSpPr>
        <dsp:cNvPr id="0" name=""/>
        <dsp:cNvSpPr/>
      </dsp:nvSpPr>
      <dsp:spPr>
        <a:xfrm>
          <a:off x="7622887" y="231555"/>
          <a:ext cx="1818562" cy="1818562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8010450" y="61911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7041543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Accurate prediction helps appropriate funding and make proper recommendations for legislative reform to modernize the </a:t>
          </a:r>
          <a:r>
            <a:rPr lang="en-US" sz="1100" kern="1200" dirty="0" err="1"/>
            <a:t>u.s.</a:t>
          </a:r>
          <a:r>
            <a:rPr lang="en-US" sz="1100" kern="1200" dirty="0"/>
            <a:t> immigration system</a:t>
          </a:r>
        </a:p>
      </dsp:txBody>
      <dsp:txXfrm>
        <a:off x="7041543" y="2616556"/>
        <a:ext cx="2981250" cy="877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50C4C-7253-481F-9098-F9B6B500E317}">
      <dsp:nvSpPr>
        <dsp:cNvPr id="0" name=""/>
        <dsp:cNvSpPr/>
      </dsp:nvSpPr>
      <dsp:spPr>
        <a:xfrm>
          <a:off x="0" y="4167"/>
          <a:ext cx="6858000" cy="8876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4C9A56-58C3-432A-844C-7A3E1F964BAD}">
      <dsp:nvSpPr>
        <dsp:cNvPr id="0" name=""/>
        <dsp:cNvSpPr/>
      </dsp:nvSpPr>
      <dsp:spPr>
        <a:xfrm>
          <a:off x="268502" y="203879"/>
          <a:ext cx="488186" cy="4881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AD40B-C6C8-44F4-912A-452E160ED2D4}">
      <dsp:nvSpPr>
        <dsp:cNvPr id="0" name=""/>
        <dsp:cNvSpPr/>
      </dsp:nvSpPr>
      <dsp:spPr>
        <a:xfrm>
          <a:off x="1025190" y="4167"/>
          <a:ext cx="5832809" cy="88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39" tIns="93939" rIns="93939" bIns="939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Taking seasonal effect into consideration, using the last 5 years to predict 2020 is much more accurate due to less noise</a:t>
          </a:r>
        </a:p>
      </dsp:txBody>
      <dsp:txXfrm>
        <a:off x="1025190" y="4167"/>
        <a:ext cx="5832809" cy="887610"/>
      </dsp:txXfrm>
    </dsp:sp>
    <dsp:sp modelId="{0F7AD192-A80B-4F46-99EF-BD06100038D1}">
      <dsp:nvSpPr>
        <dsp:cNvPr id="0" name=""/>
        <dsp:cNvSpPr/>
      </dsp:nvSpPr>
      <dsp:spPr>
        <a:xfrm>
          <a:off x="0" y="1099931"/>
          <a:ext cx="6858000" cy="8876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F8902-CCE0-460C-94EE-721A7209AD45}">
      <dsp:nvSpPr>
        <dsp:cNvPr id="0" name=""/>
        <dsp:cNvSpPr/>
      </dsp:nvSpPr>
      <dsp:spPr>
        <a:xfrm>
          <a:off x="309758" y="1239013"/>
          <a:ext cx="488186" cy="4881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BA139-64D5-4FE1-A5DE-5AFC0E2465F1}">
      <dsp:nvSpPr>
        <dsp:cNvPr id="0" name=""/>
        <dsp:cNvSpPr/>
      </dsp:nvSpPr>
      <dsp:spPr>
        <a:xfrm>
          <a:off x="1025190" y="1113680"/>
          <a:ext cx="5832809" cy="88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39" tIns="93939" rIns="93939" bIns="939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Too large of test set can result in overfitting of linear model</a:t>
          </a:r>
        </a:p>
      </dsp:txBody>
      <dsp:txXfrm>
        <a:off x="1025190" y="1113680"/>
        <a:ext cx="5832809" cy="887610"/>
      </dsp:txXfrm>
    </dsp:sp>
    <dsp:sp modelId="{D277F54F-9BDE-41F0-A835-D37BE62BC30B}">
      <dsp:nvSpPr>
        <dsp:cNvPr id="0" name=""/>
        <dsp:cNvSpPr/>
      </dsp:nvSpPr>
      <dsp:spPr>
        <a:xfrm>
          <a:off x="0" y="2223194"/>
          <a:ext cx="6858000" cy="8876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63CBC-EA9B-44F3-930A-833D821CD10E}">
      <dsp:nvSpPr>
        <dsp:cNvPr id="0" name=""/>
        <dsp:cNvSpPr/>
      </dsp:nvSpPr>
      <dsp:spPr>
        <a:xfrm>
          <a:off x="268502" y="2422906"/>
          <a:ext cx="488186" cy="4881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CF842-3CA8-4287-8DC3-791A7784EDE7}">
      <dsp:nvSpPr>
        <dsp:cNvPr id="0" name=""/>
        <dsp:cNvSpPr/>
      </dsp:nvSpPr>
      <dsp:spPr>
        <a:xfrm>
          <a:off x="1025190" y="2223194"/>
          <a:ext cx="5832809" cy="88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39" tIns="93939" rIns="93939" bIns="939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~73% of border crossings are at the Mexican border vs ~27% at the Canadian border</a:t>
          </a:r>
        </a:p>
      </dsp:txBody>
      <dsp:txXfrm>
        <a:off x="1025190" y="2223194"/>
        <a:ext cx="5832809" cy="887610"/>
      </dsp:txXfrm>
    </dsp:sp>
    <dsp:sp modelId="{F48A2D53-C473-42AC-AB41-B3E9BA9C56DE}">
      <dsp:nvSpPr>
        <dsp:cNvPr id="0" name=""/>
        <dsp:cNvSpPr/>
      </dsp:nvSpPr>
      <dsp:spPr>
        <a:xfrm>
          <a:off x="0" y="3332708"/>
          <a:ext cx="6858000" cy="8876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6309E-D964-470C-ACD6-2DFB7EA974BD}">
      <dsp:nvSpPr>
        <dsp:cNvPr id="0" name=""/>
        <dsp:cNvSpPr/>
      </dsp:nvSpPr>
      <dsp:spPr>
        <a:xfrm>
          <a:off x="268502" y="3532420"/>
          <a:ext cx="488186" cy="4881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38EDD2-4BB2-401F-B972-F0393E91D5DA}">
      <dsp:nvSpPr>
        <dsp:cNvPr id="0" name=""/>
        <dsp:cNvSpPr/>
      </dsp:nvSpPr>
      <dsp:spPr>
        <a:xfrm>
          <a:off x="1025190" y="3332708"/>
          <a:ext cx="5832809" cy="88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39" tIns="93939" rIns="93939" bIns="939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July and August are the busiest months at the border</a:t>
          </a:r>
        </a:p>
      </dsp:txBody>
      <dsp:txXfrm>
        <a:off x="1025190" y="3332708"/>
        <a:ext cx="5832809" cy="887610"/>
      </dsp:txXfrm>
    </dsp:sp>
    <dsp:sp modelId="{B8DF4AE6-BFC3-4ECC-92BC-2DA3601D7041}">
      <dsp:nvSpPr>
        <dsp:cNvPr id="0" name=""/>
        <dsp:cNvSpPr/>
      </dsp:nvSpPr>
      <dsp:spPr>
        <a:xfrm>
          <a:off x="0" y="4442221"/>
          <a:ext cx="6858000" cy="88761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D2F11-6FF5-4B50-8F6B-313C51591209}">
      <dsp:nvSpPr>
        <dsp:cNvPr id="0" name=""/>
        <dsp:cNvSpPr/>
      </dsp:nvSpPr>
      <dsp:spPr>
        <a:xfrm>
          <a:off x="268502" y="4641934"/>
          <a:ext cx="488186" cy="4881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8485B-5365-4241-A52B-214DC05DB24D}">
      <dsp:nvSpPr>
        <dsp:cNvPr id="0" name=""/>
        <dsp:cNvSpPr/>
      </dsp:nvSpPr>
      <dsp:spPr>
        <a:xfrm>
          <a:off x="1025190" y="4442221"/>
          <a:ext cx="5832809" cy="887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39" tIns="93939" rIns="93939" bIns="9393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Most crossings are in personal vehicles</a:t>
          </a:r>
        </a:p>
      </dsp:txBody>
      <dsp:txXfrm>
        <a:off x="1025190" y="4442221"/>
        <a:ext cx="5832809" cy="8876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machine-learning-part-19-time-series-and-autoregressive-integrated-moving-average-model-arima-c1005347b0d7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machinelearningplus.com/time-series/arima-model-time-series-forecasting-python/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www.americanprogress.org/issues/immigration/reports/2017/04/20/430736/facts-immigration-today-2017-edition/" TargetMode="External"/><Relationship Id="rId5" Type="http://schemas.openxmlformats.org/officeDocument/2006/relationships/hyperlink" Target="https://www.kaggle.com/divyansh22/us-border-crossing-data" TargetMode="External"/><Relationship Id="rId4" Type="http://schemas.openxmlformats.org/officeDocument/2006/relationships/hyperlink" Target="https://www.kaggle.com/shivamb/real-or-fake-fake-jobposting-prediction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://www.grassrootsnorthshore.com/2018_04_29_immigration" TargetMode="Externa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U.S. Border crossing </a:t>
            </a:r>
            <a:r>
              <a:rPr lang="en-US" sz="4400" dirty="0" err="1">
                <a:solidFill>
                  <a:schemeClr val="tx1"/>
                </a:solidFill>
              </a:rPr>
              <a:t>arima</a:t>
            </a:r>
            <a:r>
              <a:rPr lang="en-US" sz="4400" dirty="0">
                <a:solidFill>
                  <a:schemeClr val="tx1"/>
                </a:solidFill>
              </a:rPr>
              <a:t>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By Paul Nguyen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99525AA-342D-4D25-B991-3D590DEAF0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878"/>
    </mc:Choice>
    <mc:Fallback>
      <p:transition spd="slow" advTm="19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BF5E13-2A67-40A7-8B6A-5C4A947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ARIMA model #1 (1996-2019)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1B34E-BF5E-441C-AF9B-5103962A7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65" y="1821599"/>
            <a:ext cx="7852149" cy="4181268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B1599-6843-4697-993F-4CBD38C23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8066" y="1783080"/>
            <a:ext cx="3539067" cy="388112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differencing used for series to be stationary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Timeframe used to train model was 1996-2019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P-Value= 0.000009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 is overfitting in linear model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39EEB0F-DCC1-455F-8BD2-83D4273226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8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65"/>
    </mc:Choice>
    <mc:Fallback>
      <p:transition spd="slow" advTm="39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DFF18-EFDC-41C2-B136-EE76DD8F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of ARIMA Model #1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C6EE2C-3501-4742-BECA-E3B9196501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63600" y="1645919"/>
            <a:ext cx="7053991" cy="46884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AA193-6600-43F1-A2E5-A2857B46C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65160" y="1772920"/>
            <a:ext cx="3562773" cy="343408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Since trend is declining from 1996 to 2019, the model is predicting the continuation of the downward trend for 2020. </a:t>
            </a:r>
          </a:p>
          <a:p>
            <a:r>
              <a:rPr lang="en-US" dirty="0"/>
              <a:t>However, because of the overfitting of the linear model, the probability of error is high.</a:t>
            </a:r>
          </a:p>
          <a:p>
            <a:r>
              <a:rPr lang="en-US" dirty="0"/>
              <a:t>This model is not to be trusted</a:t>
            </a:r>
          </a:p>
          <a:p>
            <a:r>
              <a:rPr lang="en-US" dirty="0"/>
              <a:t>We will shorten the training timeframe to reduce noise and achieve more accuracy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32A6183-361A-4CA2-8789-92C69E2980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7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81"/>
    </mc:Choice>
    <mc:Fallback>
      <p:transition spd="slow" advTm="47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BF5E13-2A67-40A7-8B6A-5C4A9477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ARIMA model #2 (2014-2019)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70F365-B63A-4B36-B5E2-F46FB0D0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34" y="1874509"/>
            <a:ext cx="8007170" cy="4223783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AB1599-6843-4697-993F-4CBD38C23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73977" y="2168778"/>
            <a:ext cx="3397489" cy="28745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differencing used for series to be stationary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P-Value= 0.000000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Timeframe used to train model was 2014-2019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 is trending along with actual values, but not overfitting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F99D55-1CA4-4DCD-BCA4-8E3520450C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1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18"/>
    </mc:Choice>
    <mc:Fallback>
      <p:transition spd="slow" advTm="33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7C353F4-634B-4AB2-B169-74A14852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lang="en-US" dirty="0"/>
              <a:t>Prediction of ARIMA Model #2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E9BFD-8329-4D67-9414-DD436BAE5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1614800"/>
            <a:ext cx="7205134" cy="4737376"/>
          </a:xfrm>
          <a:prstGeom prst="rect">
            <a:avLst/>
          </a:prstGeom>
          <a:noFill/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1CCD292-B470-4879-8C0B-096F68EA7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93666" y="2070100"/>
            <a:ext cx="3242733" cy="3815080"/>
          </a:xfrm>
        </p:spPr>
        <p:txBody>
          <a:bodyPr>
            <a:normAutofit/>
          </a:bodyPr>
          <a:lstStyle/>
          <a:p>
            <a:r>
              <a:rPr lang="en-US" dirty="0"/>
              <a:t>The trend is upward for this five-year period</a:t>
            </a:r>
          </a:p>
          <a:p>
            <a:r>
              <a:rPr lang="en-US" dirty="0"/>
              <a:t>There is no overfitting of the linear model</a:t>
            </a:r>
          </a:p>
          <a:p>
            <a:r>
              <a:rPr lang="en-US" dirty="0"/>
              <a:t>Prediction is also trending upward in accordance to the last five years</a:t>
            </a:r>
          </a:p>
          <a:p>
            <a:r>
              <a:rPr lang="en-US" dirty="0"/>
              <a:t>Margin of error is much smaller for this model due to less noise. Therefore, it is more accurate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BBEF501-E9FB-486F-A399-415305252A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6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76"/>
    </mc:Choice>
    <mc:Fallback>
      <p:transition spd="slow" advTm="31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BA695-963C-48A1-90B3-1062042B2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200" b="1" dirty="0"/>
              <a:t>Conclusion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EDFDA4C-8ADE-4234-9B6F-130E6CE04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Recommendations: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border crossings predicted to increase in 2020 due to political and economical reasons, proportionate funding should be reserved for southern border states.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Humanitarian efforts should be concentrated in July and August due to increase in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Realtime Object Detection and Facial Recognition technologies should be deployed to scan personal vehicles and faces against criminal database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3C082F3A-0F42-48DB-9566-30E5FF3B45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9336249"/>
              </p:ext>
            </p:extLst>
          </p:nvPr>
        </p:nvGraphicFramePr>
        <p:xfrm>
          <a:off x="685800" y="609600"/>
          <a:ext cx="6858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D552B88-D95E-4BBF-89ED-E6007A831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52"/>
    </mc:Choice>
    <mc:Fallback>
      <p:transition spd="slow" advTm="9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3D52-4A79-4155-88A1-61441B71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0ED9-8303-4A66-92CA-C4137092C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(n.d.). Kaggle.com. Retrieved on 05/04/2020.</a:t>
            </a:r>
            <a:br>
              <a:rPr lang="en-US" u="sng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dirty="0">
                <a:hlinkClick r:id="rId5"/>
              </a:rPr>
              <a:t>https://www.kaggle.com/divyansh22/us-border-crossing-data</a:t>
            </a:r>
            <a:endParaRPr lang="en-US" dirty="0"/>
          </a:p>
          <a:p>
            <a:r>
              <a:rPr lang="en-US" dirty="0"/>
              <a:t>Nicholson, M., D. (04/20/2017). The Facts on Immigration Today: 2017 Edition. Center of American Progress. Retrieved on 05/10/2020.</a:t>
            </a:r>
            <a:br>
              <a:rPr lang="en-US" dirty="0"/>
            </a:br>
            <a:r>
              <a:rPr lang="en-US" dirty="0">
                <a:hlinkClick r:id="rId6"/>
              </a:rPr>
              <a:t>https://www.americanprogress.org/issues/immigration/reports/2017/04/20/430736/facts-immigration-today-2017-edition/</a:t>
            </a:r>
            <a:endParaRPr lang="en-US" dirty="0"/>
          </a:p>
          <a:p>
            <a:r>
              <a:rPr lang="en-US" dirty="0"/>
              <a:t>Prabhakaran, S. (n.d.). ARIMA Model – Complete Guide to Time Series Forecasting in Python. Machine Learning Plus. Retrieved on 05/08/2020</a:t>
            </a:r>
            <a:br>
              <a:rPr lang="en-US" dirty="0"/>
            </a:br>
            <a:r>
              <a:rPr lang="en-US" dirty="0">
                <a:hlinkClick r:id="rId7"/>
              </a:rPr>
              <a:t>https://www.machinelearningplus.com/time-series/arima-model-time-series-forecasting-python/</a:t>
            </a:r>
            <a:endParaRPr lang="en-US" dirty="0"/>
          </a:p>
          <a:p>
            <a:r>
              <a:rPr lang="en-US" dirty="0" err="1"/>
              <a:t>Maklin</a:t>
            </a:r>
            <a:r>
              <a:rPr lang="en-US" dirty="0"/>
              <a:t>, C. (05/25/2019). ARIMA Model Python Example — Time Series Forecasting. Towards Data Science. Retrieved on 05/09/2020</a:t>
            </a:r>
            <a:br>
              <a:rPr lang="en-US" dirty="0"/>
            </a:br>
            <a:r>
              <a:rPr lang="en-US" dirty="0">
                <a:hlinkClick r:id="rId8"/>
              </a:rPr>
              <a:t>https://towardsdatascience.com/machine-learning-part-19-time-series-and-autoregressive-integrated-moving-average-model-arima-c1005347b0d7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17B13C0-EEA2-43CD-9D7B-67FA08ADB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81"/>
    </mc:Choice>
    <mc:Fallback>
      <p:transition spd="slow" advTm="14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Why Should We Care? </a:t>
            </a:r>
          </a:p>
        </p:txBody>
      </p: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70325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982D54E-66BF-4508-A5AA-F34455E1B2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82"/>
    </mc:Choice>
    <mc:Fallback>
      <p:transition spd="slow" advTm="34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BE39-B019-472C-9344-FF23572F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US" dirty="0"/>
              <a:t>Dataset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B7800-51F5-4484-95F8-C681FB159A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Dataset compiled from 1996 to 2020</a:t>
            </a:r>
          </a:p>
          <a:p>
            <a:r>
              <a:rPr lang="en-US" dirty="0"/>
              <a:t>It contains all the inbound crossings at the U.S. border provided by the U.S. Bureau of Transportation Statistics</a:t>
            </a:r>
          </a:p>
          <a:p>
            <a:r>
              <a:rPr lang="en-US" dirty="0"/>
              <a:t>7 columns (Port Name, State, Port Code, Border MEX/CAN, Date, Measure, and Value)</a:t>
            </a:r>
          </a:p>
          <a:p>
            <a:r>
              <a:rPr lang="en-US" dirty="0"/>
              <a:t>Contains 355,512 entries</a:t>
            </a:r>
          </a:p>
        </p:txBody>
      </p:sp>
      <p:pic>
        <p:nvPicPr>
          <p:cNvPr id="10" name="Content Placeholder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1E0242-3288-447A-B8A3-D65E65BF06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61760" y="2887561"/>
            <a:ext cx="4663440" cy="2180158"/>
          </a:xfr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B56A56-28A1-4E1E-A17F-7C5D36E98C23}"/>
              </a:ext>
            </a:extLst>
          </p:cNvPr>
          <p:cNvSpPr txBox="1"/>
          <p:nvPr/>
        </p:nvSpPr>
        <p:spPr>
          <a:xfrm>
            <a:off x="8415805" y="4867664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www.grassrootsnorthshore.com/2018_04_29_immigr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D2AE74A5-E5D9-4AE8-9D89-3ABF48B53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3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32"/>
    </mc:Choice>
    <mc:Fallback>
      <p:transition spd="slow" advTm="42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EA4B-CC72-4898-9659-3A7498475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EDB1C-549F-457C-ABE6-D29D040C0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7" y="1928284"/>
            <a:ext cx="5262219" cy="2796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18CF5F-585D-4130-B19E-494F49E40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600" y="1928284"/>
            <a:ext cx="6083135" cy="279607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36446BE-17B6-4807-9B30-FEAD1C102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9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26"/>
    </mc:Choice>
    <mc:Fallback>
      <p:transition spd="slow" advTm="33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BD08-F932-4E6A-B577-948DDCEA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Descriptive Analysis Cont.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F7068-AA4B-4437-B1A1-F89DD99AC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0530"/>
            <a:ext cx="8244906" cy="2246737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9AC3778-F244-4ABB-AFD2-9ED351119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/>
          <a:lstStyle/>
          <a:p>
            <a:r>
              <a:rPr lang="en-US" dirty="0"/>
              <a:t>Total number of crossings categorized by year (1996-2020)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C9C4AF5-369B-46DE-B14F-82D4EDE7C2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49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87"/>
    </mc:Choice>
    <mc:Fallback>
      <p:transition spd="slow" advTm="24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9CD54-2341-40D4-BFF2-3A0D7BD0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Total of crossings categorized by month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BD1BBE-DC47-46F7-AE07-FDE98B193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998" y="2043188"/>
            <a:ext cx="8009336" cy="212946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FA599-5F3E-41E4-8C5C-761273347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reveals July and August are the busiest months at the borders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A052CE9-FCF2-43CC-A2D1-777268FDC2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22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30"/>
    </mc:Choice>
    <mc:Fallback>
      <p:transition spd="slow" advTm="24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9ACB-E23D-4689-AE13-81A5122C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Crossings categorized by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4BE230-EE09-4F24-8C4A-519676A28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1579375"/>
            <a:ext cx="6858000" cy="33944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BD66C-8E5D-4655-8118-393E470754C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Personal vehicles and passengers are by far the most popular form to cross the borders. 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2259545-FD18-49E2-B340-B5257E5AA4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3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25"/>
    </mc:Choice>
    <mc:Fallback>
      <p:transition spd="slow" advTm="15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5EBF79-01AD-40CB-ACD9-BFD30988A61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tretch/>
        </p:blipFill>
        <p:spPr>
          <a:xfrm>
            <a:off x="-38937" y="1134533"/>
            <a:ext cx="7963738" cy="443978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8D87E-C6AD-4317-920F-4E35261A9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ARIMA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AC4E34-CCAE-45C2-BD65-EDB3F899B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r>
              <a:rPr lang="en-US" dirty="0"/>
              <a:t>Establishing the running average for the dataset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04EDBCC-7C0D-4215-B048-C7E800DBEA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875"/>
    </mc:Choice>
    <mc:Fallback>
      <p:transition spd="slow" advTm="30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CE3748-D402-4EF4-B151-6767E5738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9" y="696848"/>
            <a:ext cx="7696201" cy="54643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4500A5F9-8EA0-4379-9E11-A42AD4A6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Border crossings by month 1996-2019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450F02C-3169-4E5E-93C1-55C245D40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/>
              <a:t>We can see that both the total number of crossings grouped by month and their trends are </a:t>
            </a:r>
            <a:r>
              <a:rPr lang="en-US"/>
              <a:t>declining for </a:t>
            </a:r>
            <a:r>
              <a:rPr lang="en-US" dirty="0"/>
              <a:t>our time period.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F6E8668-653D-460C-8544-B146D3B5CF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43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88"/>
    </mc:Choice>
    <mc:Fallback>
      <p:transition spd="slow" advTm="25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Office PowerPoint</Application>
  <PresentationFormat>Widescreen</PresentationFormat>
  <Paragraphs>59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Garamond</vt:lpstr>
      <vt:lpstr>SavonVTI</vt:lpstr>
      <vt:lpstr>U.S. Border crossing arima model</vt:lpstr>
      <vt:lpstr>Why Should We Care? </vt:lpstr>
      <vt:lpstr>Dataset description</vt:lpstr>
      <vt:lpstr>Descriptive Analysis</vt:lpstr>
      <vt:lpstr>Descriptive Analysis Cont.</vt:lpstr>
      <vt:lpstr>Total of crossings categorized by month</vt:lpstr>
      <vt:lpstr>Crossings categorized by method</vt:lpstr>
      <vt:lpstr>ARIMA Model</vt:lpstr>
      <vt:lpstr>Border crossings by month 1996-2019</vt:lpstr>
      <vt:lpstr>ARIMA model #1 (1996-2019)</vt:lpstr>
      <vt:lpstr>Prediction of ARIMA Model #1</vt:lpstr>
      <vt:lpstr>ARIMA model #2 (2014-2019)</vt:lpstr>
      <vt:lpstr>Prediction of ARIMA Model #2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2020-06-29T01:28:35Z</dcterms:created>
  <dcterms:modified xsi:type="dcterms:W3CDTF">2020-06-29T04:14:06Z</dcterms:modified>
</cp:coreProperties>
</file>